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487" r:id="rId2"/>
    <p:sldId id="563" r:id="rId3"/>
    <p:sldId id="543" r:id="rId4"/>
    <p:sldId id="538" r:id="rId5"/>
    <p:sldId id="536" r:id="rId6"/>
    <p:sldId id="287" r:id="rId7"/>
    <p:sldId id="288" r:id="rId8"/>
    <p:sldId id="290" r:id="rId9"/>
    <p:sldId id="291" r:id="rId10"/>
    <p:sldId id="509" r:id="rId11"/>
    <p:sldId id="510" r:id="rId12"/>
    <p:sldId id="511" r:id="rId13"/>
    <p:sldId id="512" r:id="rId14"/>
    <p:sldId id="513" r:id="rId15"/>
    <p:sldId id="514" r:id="rId16"/>
    <p:sldId id="515" r:id="rId17"/>
    <p:sldId id="516" r:id="rId18"/>
    <p:sldId id="517" r:id="rId19"/>
    <p:sldId id="518" r:id="rId20"/>
    <p:sldId id="519" r:id="rId21"/>
    <p:sldId id="520" r:id="rId22"/>
    <p:sldId id="521" r:id="rId23"/>
    <p:sldId id="448" r:id="rId24"/>
    <p:sldId id="526" r:id="rId25"/>
    <p:sldId id="527" r:id="rId26"/>
    <p:sldId id="528" r:id="rId27"/>
    <p:sldId id="542" r:id="rId28"/>
    <p:sldId id="530" r:id="rId29"/>
    <p:sldId id="541" r:id="rId30"/>
    <p:sldId id="531" r:id="rId31"/>
    <p:sldId id="407" r:id="rId32"/>
    <p:sldId id="432" r:id="rId33"/>
    <p:sldId id="433" r:id="rId34"/>
    <p:sldId id="549" r:id="rId35"/>
    <p:sldId id="550" r:id="rId36"/>
    <p:sldId id="551" r:id="rId37"/>
    <p:sldId id="552" r:id="rId38"/>
    <p:sldId id="553" r:id="rId39"/>
    <p:sldId id="554" r:id="rId40"/>
    <p:sldId id="55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99"/>
    <p:restoredTop sz="96327"/>
  </p:normalViewPr>
  <p:slideViewPr>
    <p:cSldViewPr snapToGrid="0">
      <p:cViewPr varScale="1">
        <p:scale>
          <a:sx n="128" d="100"/>
          <a:sy n="128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B70D1-658E-AB45-8376-B4A3637A157B}" type="datetimeFigureOut">
              <a:rPr lang="en-US" smtClean="0"/>
              <a:t>2/13/25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F7EE9-C770-0849-B4B2-77DBAEED1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17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23A2F6-A1EE-CF47-987A-7DD0E5623F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084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5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8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9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45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2/13/25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87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2/13/25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02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2/13/25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45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2/13/25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4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2/13/25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3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2/13/25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8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0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ellness.ncsu.edu/wellness-day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wmf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51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5852-51A5-9542-B9BC-E86DB739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 of a fuel performance code is to simulate and evaluate fuel rod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16E08-02F7-8740-A7B5-E78515E55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482353" cy="3965670"/>
          </a:xfrm>
        </p:spPr>
        <p:txBody>
          <a:bodyPr/>
          <a:lstStyle/>
          <a:p>
            <a:r>
              <a:rPr lang="en-US" dirty="0"/>
              <a:t>The first fuel performance codes were developed in the mid seventies</a:t>
            </a:r>
          </a:p>
          <a:p>
            <a:r>
              <a:rPr lang="en-US" dirty="0"/>
              <a:t>Advanced fuel performance codes are still under development today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C8339-BE04-C14B-B2E6-F9FB7AEF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766362-C411-B692-2467-B9401CA93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743" y="2025651"/>
            <a:ext cx="56642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D8E3-7E8C-4546-AEEA-959B9BAC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fuel performance codes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C4B5-BB77-1347-A871-A47EE9C59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The primary goals are to predict the fuel centerline temperature and the stress in the cladding</a:t>
            </a:r>
          </a:p>
          <a:p>
            <a:r>
              <a:rPr lang="en-US" dirty="0"/>
              <a:t>Fuel performance codes aren’t focused on predicting power production, but rather to predict safety margins, provide coupling to other codes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3BDED-4AB2-9442-89FA-4B443AF1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7C331-025D-0F42-A396-CE812BE19D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718" y="2160495"/>
            <a:ext cx="3204485" cy="2113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22296-FE56-964C-8151-ED81172295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3226" y="2160495"/>
            <a:ext cx="3177271" cy="2113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55144-6F72-204F-854A-56153F94C9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505" y="4313783"/>
            <a:ext cx="3204485" cy="21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44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73EB-187B-5E4A-B07A-A7C17E07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fuel performance code must be able to predict: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D1DC7-5C4D-1A4D-8459-D260BC39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DADA37-0334-5F48-A2DC-91C4EC44ECE9}"/>
              </a:ext>
            </a:extLst>
          </p:cNvPr>
          <p:cNvGrpSpPr/>
          <p:nvPr/>
        </p:nvGrpSpPr>
        <p:grpSpPr>
          <a:xfrm>
            <a:off x="1270997" y="2085575"/>
            <a:ext cx="9505033" cy="4361524"/>
            <a:chOff x="669114" y="2178172"/>
            <a:chExt cx="7667510" cy="3320651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1F188E2F-79DE-6245-B845-B1054C6B0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F40BF2F-5C3E-5E49-B805-1506CBD80032}"/>
                </a:ext>
              </a:extLst>
            </p:cNvPr>
            <p:cNvSpPr/>
            <p:nvPr/>
          </p:nvSpPr>
          <p:spPr>
            <a:xfrm>
              <a:off x="669114" y="2178172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Fuel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Temperature profile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Volumetric change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854CEDD-3178-284D-A11F-85D23DDB788D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</a:t>
              </a:r>
            </a:p>
            <a:p>
              <a:pPr marL="171450" marR="0" lvl="0" indent="-1714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 heat transport</a:t>
              </a:r>
            </a:p>
            <a:p>
              <a:pPr marL="171450" marR="0" lvl="0" indent="-1714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Mechanical interaction between fuel and cladding</a:t>
              </a:r>
            </a:p>
            <a:p>
              <a:pPr marL="171450" marR="0" lvl="0" indent="-1714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 pressure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92DFD34-796C-954A-968F-45273E9BC99D}"/>
                </a:ext>
              </a:extLst>
            </p:cNvPr>
            <p:cNvSpPr/>
            <p:nvPr/>
          </p:nvSpPr>
          <p:spPr>
            <a:xfrm>
              <a:off x="669114" y="3844235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Cladding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Temperature profile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1068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7B46-FC48-814F-B7FF-A2BA01E4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focus is solving the thermomechanical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7FA97-6229-DB42-8300-299BA0DD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99ADAE-7264-D049-BFC3-70F6896B38A4}"/>
              </a:ext>
            </a:extLst>
          </p:cNvPr>
          <p:cNvGrpSpPr/>
          <p:nvPr/>
        </p:nvGrpSpPr>
        <p:grpSpPr>
          <a:xfrm>
            <a:off x="2262245" y="2189393"/>
            <a:ext cx="7667510" cy="4349520"/>
            <a:chOff x="669114" y="1843594"/>
            <a:chExt cx="7667510" cy="4349520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B5F9D1A8-CF7A-5A4C-ABC5-F64EAEF6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2AC90D5-5341-EB4E-ACC8-95DF4ADA84F2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The handling of the gap changes the most between different codes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1770EC-139F-784B-B352-CF1D364D70B7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32944"/>
              <a:chOff x="673013" y="1843594"/>
              <a:chExt cx="2894946" cy="1932944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FAAC16B-3003-974C-9788-B2A2D93DC6CA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Fuel</a:t>
                </a:r>
              </a:p>
            </p:txBody>
          </p:sp>
          <p:pic>
            <p:nvPicPr>
              <p:cNvPr id="9" name="Picture 8" descr="latex-image-1.pdf">
                <a:extLst>
                  <a:ext uri="{FF2B5EF4-FFF2-40B4-BE49-F238E27FC236}">
                    <a16:creationId xmlns:a16="http://schemas.microsoft.com/office/drawing/2014/main" id="{6702F9C1-0EDD-2B49-A367-EABA9BE71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0" name="Picture 9" descr="latex-image-1.pdf">
                <a:extLst>
                  <a:ext uri="{FF2B5EF4-FFF2-40B4-BE49-F238E27FC236}">
                    <a16:creationId xmlns:a16="http://schemas.microsoft.com/office/drawing/2014/main" id="{EBA92DFB-5FE8-4D4F-AC62-E9BE9302A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BE71A2-1A24-314D-A527-D624E1B57A65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Numerically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C96525-6868-F143-8F0A-5E9955072C39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Numerically or analytically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5460BB-02AD-4745-B24D-40E04910A9AB}"/>
                </a:ext>
              </a:extLst>
            </p:cNvPr>
            <p:cNvGrpSpPr/>
            <p:nvPr/>
          </p:nvGrpSpPr>
          <p:grpSpPr>
            <a:xfrm>
              <a:off x="669114" y="4144673"/>
              <a:ext cx="2894946" cy="2048441"/>
              <a:chOff x="669114" y="4144673"/>
              <a:chExt cx="2894946" cy="2048441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FE2D69F-6A1D-0545-A05A-A7402B22A211}"/>
                  </a:ext>
                </a:extLst>
              </p:cNvPr>
              <p:cNvSpPr/>
              <p:nvPr/>
            </p:nvSpPr>
            <p:spPr>
              <a:xfrm>
                <a:off x="669114" y="4144673"/>
                <a:ext cx="2894946" cy="2048441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Cladding</a:t>
                </a:r>
              </a:p>
            </p:txBody>
          </p:sp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24F53964-96BA-5C4C-8F78-FC7EFC5DC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5622121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A059926A-5859-504D-AD5C-2D5E055A0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B99C1F-F09E-CC4C-AF21-43E10E1F88F3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Numerically or analytically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D2163D-32FA-974C-9864-9B0352C1DEFE}"/>
                  </a:ext>
                </a:extLst>
              </p:cNvPr>
              <p:cNvSpPr txBox="1"/>
              <p:nvPr/>
            </p:nvSpPr>
            <p:spPr>
              <a:xfrm>
                <a:off x="925639" y="579462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Numerically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6456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41A0-CC03-F844-A1C6-64D4DEB4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approaches to model the fuel rod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04B3F-CDE5-6244-8599-3800308D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7B30AA-CA87-9D4B-AE43-4F07D71EC3F8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93BFA86E-E31E-7B44-9880-3787A953C6A8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Computational cost</a:t>
              </a:r>
            </a:p>
          </p:txBody>
        </p:sp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D7C5EE58-63B6-5841-A58C-A792006E65C7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Accuracy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948493-D23E-2046-8DE4-BBCEB698358C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08F2DBF-09C3-B646-85F4-34AAF5247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alphaModFix amt="5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9DA24B-CA6E-EE4E-84DB-A1D945847E99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full 3D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24C8B-E7ED-224B-BB1F-137B3C6B7CD0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1" name="Picture 10" descr="2D_asisymmetric_discrete_pellet.png">
                <a:extLst>
                  <a:ext uri="{FF2B5EF4-FFF2-40B4-BE49-F238E27FC236}">
                    <a16:creationId xmlns:a16="http://schemas.microsoft.com/office/drawing/2014/main" id="{785BEA31-2E48-1747-A81B-2FDD7A97A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47A6DD-15F7-B34E-8569-4050FE004444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discrete pellets 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95D7327-9144-704F-AAB2-666DA0A78874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4" name="Picture 13" descr="2D_asisymmetric_smeared_pellet.png">
                <a:extLst>
                  <a:ext uri="{FF2B5EF4-FFF2-40B4-BE49-F238E27FC236}">
                    <a16:creationId xmlns:a16="http://schemas.microsoft.com/office/drawing/2014/main" id="{CC7E59EE-F54E-0F47-B3AE-A43E32F3A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37BFDB-3C0F-BD4C-BCA9-4F64CF0FD5A4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smeared pellets 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DE8FA-A8B9-AC43-8EF6-0F16A9408138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multiple 1D slices (1.5D)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CA401-F71D-8E48-BB2A-02DD829B3C48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1D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A8F698-B416-2F42-BB58-4010A7E544A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 state, 1D (analytical)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E05B44-21EE-2E44-AD29-988C20FC41DB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Steady, multiple 1D slices (1.5 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03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2309-F6B8-4F48-8217-6BDBC491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fuel performance codes were made for either steady state or transient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C1F6-24CC-BE4D-828C-64D3CE19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Steady state codes</a:t>
            </a:r>
          </a:p>
          <a:p>
            <a:pPr lvl="1"/>
            <a:r>
              <a:rPr lang="en-US" dirty="0"/>
              <a:t>Leave off the time derivative part of the heat equation</a:t>
            </a:r>
          </a:p>
          <a:p>
            <a:pPr lvl="1"/>
            <a:r>
              <a:rPr lang="en-US" dirty="0"/>
              <a:t>The material properties still evolve with time as a function of burnup</a:t>
            </a:r>
          </a:p>
          <a:p>
            <a:pPr lvl="1"/>
            <a:r>
              <a:rPr lang="en-US" dirty="0"/>
              <a:t>The volumetric changes in the fuel are also a function of burnup</a:t>
            </a:r>
          </a:p>
          <a:p>
            <a:pPr lvl="1"/>
            <a:r>
              <a:rPr lang="en-US" dirty="0"/>
              <a:t>Creep of fuel and cladding change with time</a:t>
            </a:r>
          </a:p>
          <a:p>
            <a:r>
              <a:rPr lang="en-US" dirty="0"/>
              <a:t>Transient codes</a:t>
            </a:r>
          </a:p>
          <a:p>
            <a:pPr lvl="1"/>
            <a:r>
              <a:rPr lang="en-US" dirty="0"/>
              <a:t>Include the time derivative</a:t>
            </a:r>
          </a:p>
          <a:p>
            <a:pPr lvl="1"/>
            <a:r>
              <a:rPr lang="en-US" dirty="0"/>
              <a:t>Have similar burnup dependent models like steady state codes, but don’t include creep</a:t>
            </a:r>
          </a:p>
          <a:p>
            <a:pPr lvl="1"/>
            <a:r>
              <a:rPr lang="en-US" dirty="0"/>
              <a:t>Have additional models for rapid transients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68FD-5B30-4149-834A-D9EA58C2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3E7C1D5-AAE8-B044-8942-5FCA92AD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7600" y="2606219"/>
            <a:ext cx="1742375" cy="223109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103494B-D28F-5944-B925-73B8BF390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613" y="4317633"/>
            <a:ext cx="2085809" cy="4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7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FRAPCON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alphaModFix amt="5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946967" y="5041382"/>
            <a:ext cx="4259484" cy="44720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430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9846-DCB7-494E-852E-C122BF1D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FRAPCON Flow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9604-9BE2-E147-A321-33C42E45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04993" cy="3965670"/>
          </a:xfrm>
        </p:spPr>
        <p:txBody>
          <a:bodyPr/>
          <a:lstStyle/>
          <a:p>
            <a:r>
              <a:rPr lang="en-US" sz="2200" dirty="0"/>
              <a:t>FRAPCON is the NRC’s steady-state fuel performance code</a:t>
            </a:r>
          </a:p>
          <a:p>
            <a:r>
              <a:rPr lang="en-US" sz="2200" dirty="0"/>
              <a:t>FRAPCON has the ability to accurately calculate the high-burnup response of light-water reactor fuel rods</a:t>
            </a:r>
          </a:p>
          <a:p>
            <a:r>
              <a:rPr lang="en-US" sz="2200" dirty="0"/>
              <a:t>FRAPCON iterates to determine fuel rod temperatures, fuel and cladding deformation</a:t>
            </a:r>
          </a:p>
          <a:p>
            <a:r>
              <a:rPr lang="en-US" sz="2200" dirty="0"/>
              <a:t>This converged data is iterated to produce gas release, void volumes and plenum pressure </a:t>
            </a:r>
          </a:p>
          <a:p>
            <a:r>
              <a:rPr lang="en-US" sz="2200" dirty="0"/>
              <a:t>Then marches forward in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CCA7D-531C-A14D-B4A1-3B1A1A84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90F20-0F1F-9B46-964B-70F7D015BC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6451" y="563809"/>
            <a:ext cx="3066468" cy="5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8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FRAPTRAN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alphaModFix amt="5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838614" y="4530681"/>
            <a:ext cx="4553031" cy="45730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073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1B94-643A-A347-B3CB-187AD346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F2354-7F63-8B46-BB5D-299A41CE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C8D38A-8FD5-D840-8DFA-0802DEDB4AA9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C10F6480-DE4B-E841-B0CA-BB37B1649BA1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58A5FBB9-195A-DB46-BC18-494EA1BD62B6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252847-6D1F-E741-A304-41CE322F8154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454926F-07F8-3E40-9C99-72AA52535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alphaModFix amt="56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7628E-F36C-B94B-854C-3771760A4281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22DBA1-1059-6141-8F1F-63277B66E493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F6170E0D-C363-4F4B-BDE1-8C4BF835A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9E515C-10E6-6243-9BC8-41A1AFE3F43F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F5F4E0-0036-FF47-B67E-E126827DAEE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54FEAAF7-80C7-DB4C-994F-08E839755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1D74D-8269-8749-9854-9BEB5E1B16F0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1A737C-4AF1-244C-BB16-B89137AEC5B4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DE87A8-EEC7-454B-B2D2-3E13BD5C7B60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474E86-5845-3F42-BD70-DDA941020EB8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A840F2-AB10-CA47-8A9B-5AEC9536A6B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3CF3847-92E6-7A45-9474-AA2A5CC51427}"/>
              </a:ext>
            </a:extLst>
          </p:cNvPr>
          <p:cNvSpPr/>
          <p:nvPr/>
        </p:nvSpPr>
        <p:spPr>
          <a:xfrm>
            <a:off x="2918157" y="3964883"/>
            <a:ext cx="6306866" cy="43419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47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DB2D-4343-EA1E-2F7E-E3194352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6784D-3783-87C2-7F1C-B8C16FEA6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Wellness day on Tuesday 2/11</a:t>
            </a:r>
          </a:p>
          <a:p>
            <a:r>
              <a:rPr lang="en-US" sz="2200" dirty="0"/>
              <a:t>No class</a:t>
            </a:r>
          </a:p>
          <a:p>
            <a:pPr lvl="1"/>
            <a:r>
              <a:rPr lang="en-US" sz="2200" dirty="0"/>
              <a:t>do something fun, take some time off, take care of yourself</a:t>
            </a:r>
          </a:p>
          <a:p>
            <a:r>
              <a:rPr lang="en-US" sz="2200" dirty="0"/>
              <a:t>For events, activities, support:</a:t>
            </a:r>
          </a:p>
          <a:p>
            <a:pPr lvl="1"/>
            <a:r>
              <a:rPr lang="en-US" sz="2200" dirty="0">
                <a:hlinkClick r:id="rId2"/>
              </a:rPr>
              <a:t>https://wellness.ncsu.edu/wellness-day/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Less fun news… paper project will be assigned next week</a:t>
            </a:r>
          </a:p>
          <a:p>
            <a:r>
              <a:rPr lang="en-US" sz="2200" dirty="0"/>
              <a:t>Let me know if you prefer a specific topic area</a:t>
            </a:r>
          </a:p>
          <a:p>
            <a:r>
              <a:rPr lang="en-US" sz="2200" dirty="0"/>
              <a:t>Reminder to make progress on your MOOSE project</a:t>
            </a:r>
          </a:p>
          <a:p>
            <a:r>
              <a:rPr lang="en-US" sz="2200" dirty="0"/>
              <a:t>Exam on module 2 planned for Feb. 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920B3-7C73-F244-89F1-D8707EF5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2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C256-EB2A-C14B-A222-F6C50B45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06DE-6403-174A-8AA8-3A13BE2B4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31980" cy="3965670"/>
          </a:xfrm>
        </p:spPr>
        <p:txBody>
          <a:bodyPr/>
          <a:lstStyle/>
          <a:p>
            <a:r>
              <a:rPr lang="en-US" dirty="0"/>
              <a:t>FALCON is a 2D fuel performance code developed by EPRI</a:t>
            </a:r>
          </a:p>
          <a:p>
            <a:r>
              <a:rPr lang="en-US" dirty="0"/>
              <a:t>Development of FALCON started in 1996</a:t>
            </a:r>
          </a:p>
          <a:p>
            <a:r>
              <a:rPr lang="en-US" dirty="0"/>
              <a:t>The beta version was released in 2003</a:t>
            </a:r>
          </a:p>
          <a:p>
            <a:r>
              <a:rPr lang="en-US" dirty="0"/>
              <a:t>It was developed by ANATECH for EPRI</a:t>
            </a:r>
          </a:p>
          <a:p>
            <a:r>
              <a:rPr lang="en-US" dirty="0"/>
              <a:t>FALCON is proprietary, owned by EPRI</a:t>
            </a:r>
          </a:p>
          <a:p>
            <a:r>
              <a:rPr lang="en-US" dirty="0"/>
              <a:t>It is no longer under active development in the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10608-D599-0E4C-BB16-2CC2CC25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1A009-DD0A-9A4B-BEE2-9D88DE6A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73" y="2160495"/>
            <a:ext cx="4557204" cy="33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89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10CE-551C-6941-B9F4-DE9E969A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is a 2D transient and steady state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BF28-CE6C-2748-8F52-C9732DB5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8AED30-1247-A546-8CC3-2E175DB97695}"/>
              </a:ext>
            </a:extLst>
          </p:cNvPr>
          <p:cNvGrpSpPr/>
          <p:nvPr/>
        </p:nvGrpSpPr>
        <p:grpSpPr>
          <a:xfrm>
            <a:off x="2262245" y="223216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7E8B547C-3113-FF44-BC1E-D0EC7C5F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0191B34-AD1F-3D42-B0D3-40FBB649F78B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Pressure is calculated using equation of state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Simplified contact model is used for gap closure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 heat transfer model is used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D20E672-ADB9-CD4F-8E4C-E98B29BCF2D8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E7CB8C5-209B-B044-8BC2-29EA5AC699D0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Fuel</a:t>
                </a:r>
              </a:p>
            </p:txBody>
          </p:sp>
          <p:pic>
            <p:nvPicPr>
              <p:cNvPr id="19" name="Picture 18" descr="latex-image-1.pdf">
                <a:extLst>
                  <a:ext uri="{FF2B5EF4-FFF2-40B4-BE49-F238E27FC236}">
                    <a16:creationId xmlns:a16="http://schemas.microsoft.com/office/drawing/2014/main" id="{A8284969-F469-5E49-9D68-490746099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20" name="Picture 19" descr="latex-image-1.pdf">
                <a:extLst>
                  <a:ext uri="{FF2B5EF4-FFF2-40B4-BE49-F238E27FC236}">
                    <a16:creationId xmlns:a16="http://schemas.microsoft.com/office/drawing/2014/main" id="{E2D1797B-9F74-D142-9592-769028243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94AC47-157D-A944-AD81-91BABD9ACC4A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EA21C4-07DB-524D-92FB-FC86C2CEF703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0915F3-79F2-FC44-9DE8-A9C76C06B222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4815DC3-B000-F646-B344-7B37CE7CF6F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Cladding</a:t>
                </a:r>
              </a:p>
            </p:txBody>
          </p:sp>
          <p:pic>
            <p:nvPicPr>
              <p:cNvPr id="14" name="Picture 13" descr="latex-image-1.pdf">
                <a:extLst>
                  <a:ext uri="{FF2B5EF4-FFF2-40B4-BE49-F238E27FC236}">
                    <a16:creationId xmlns:a16="http://schemas.microsoft.com/office/drawing/2014/main" id="{10B370E1-2074-9F43-9F69-06AA066AE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C40E5DE4-2BF9-B740-AE62-D6E868CC0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10A779-B3A5-594A-9734-C267E73CC438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6E1941-991B-9A4C-BC8E-8AAEA7945471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06D102-8D95-EC4B-8212-3E2ACC31BDED}"/>
                </a:ext>
              </a:extLst>
            </p:cNvPr>
            <p:cNvSpPr/>
            <p:nvPr/>
          </p:nvSpPr>
          <p:spPr>
            <a:xfrm>
              <a:off x="4499456" y="2671982"/>
              <a:ext cx="587182" cy="2826841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80000"/>
                  </a:schemeClr>
                </a:gs>
                <a:gs pos="35000">
                  <a:schemeClr val="dk1">
                    <a:tint val="37000"/>
                    <a:satMod val="300000"/>
                    <a:alpha val="80000"/>
                  </a:schemeClr>
                </a:gs>
                <a:gs pos="100000">
                  <a:schemeClr val="dk1">
                    <a:tint val="15000"/>
                    <a:satMod val="350000"/>
                    <a:alpha val="8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715C84-C10F-7E4F-B32B-D2692106E634}"/>
                </a:ext>
              </a:extLst>
            </p:cNvPr>
            <p:cNvSpPr/>
            <p:nvPr/>
          </p:nvSpPr>
          <p:spPr>
            <a:xfrm>
              <a:off x="5127603" y="2261120"/>
              <a:ext cx="102416" cy="323770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6BF8A8-08B1-EB40-B41C-0A0DEA414679}"/>
                </a:ext>
              </a:extLst>
            </p:cNvPr>
            <p:cNvCxnSpPr/>
            <p:nvPr/>
          </p:nvCxnSpPr>
          <p:spPr>
            <a:xfrm>
              <a:off x="4495414" y="2261120"/>
              <a:ext cx="10870" cy="323770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5285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3F94-83BC-FD4A-9556-C6DD19C9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can predict the fuel performance in axisymmetric RZ space or in </a:t>
            </a:r>
            <a:r>
              <a:rPr lang="en-US" dirty="0" err="1"/>
              <a:t>Rθ</a:t>
            </a:r>
            <a:r>
              <a:rPr lang="en-US" dirty="0"/>
              <a:t>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6BDE7-1D0C-E44E-BEA5-E621E71C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91E16-B877-2E4D-A525-378C60AA46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8805" y="2027804"/>
            <a:ext cx="6541792" cy="4634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5C0C1-F936-4547-92A1-C024A23710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4548" y="1968501"/>
            <a:ext cx="2088861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76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Computational cost</a:t>
            </a:r>
          </a:p>
        </p:txBody>
      </p:sp>
      <p:sp>
        <p:nvSpPr>
          <p:cNvPr id="5" name="Pentagon 4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Accuracy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alphaModFix amt="5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full 3D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71486" y="3138120"/>
            <a:ext cx="7512048" cy="526414"/>
            <a:chOff x="747486" y="3138120"/>
            <a:chExt cx="7512048" cy="526414"/>
          </a:xfrm>
        </p:grpSpPr>
        <p:pic>
          <p:nvPicPr>
            <p:cNvPr id="13" name="Picture 12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47486" y="3202869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2D axisymmetric with discrete pellets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71486" y="3956979"/>
            <a:ext cx="7512048" cy="513101"/>
            <a:chOff x="747486" y="3956978"/>
            <a:chExt cx="7512048" cy="513101"/>
          </a:xfrm>
        </p:grpSpPr>
        <p:pic>
          <p:nvPicPr>
            <p:cNvPr id="14" name="Picture 13" descr="2D_asisymmetric_smeared_pellet.png"/>
            <p:cNvPicPr>
              <a:picLocks noChangeAspect="1"/>
            </p:cNvPicPr>
            <p:nvPr/>
          </p:nvPicPr>
          <p:blipFill>
            <a:blip r:embed="rId4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7486" y="400841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Transient, 2D axisymmetric with smeared pellets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271487" y="4554733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Transient, multiple 1D slices (1.5D)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71487" y="5544876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Transient, 1D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71486" y="6133541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Steady state, 1D (analytical)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1487" y="5097675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Steady, multiple 1D slices (1.5 D)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71487" y="1820173"/>
            <a:ext cx="7512048" cy="4186368"/>
          </a:xfrm>
          <a:prstGeom prst="roundRect">
            <a:avLst>
              <a:gd name="adj" fmla="val 739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314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5480-BAB5-C642-8EF4-A490FCD7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940E-7662-064E-B7D5-EE8C1EB8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generation fuel performance code under development in the US</a:t>
            </a:r>
          </a:p>
          <a:p>
            <a:r>
              <a:rPr lang="en-US" dirty="0"/>
              <a:t>It uses the MOOSE framework</a:t>
            </a:r>
          </a:p>
          <a:p>
            <a:r>
              <a:rPr lang="en-US" dirty="0"/>
              <a:t>Development was begun in 2008</a:t>
            </a:r>
          </a:p>
          <a:p>
            <a:r>
              <a:rPr lang="en-US" dirty="0"/>
              <a:t>The first paper using BISON was published in 2009 and the paper summarizing its full capabilities was published in 2012</a:t>
            </a:r>
          </a:p>
          <a:p>
            <a:r>
              <a:rPr lang="en-US" dirty="0"/>
              <a:t>It was developed at Idaho National Laboratory, with some support by ANATECH</a:t>
            </a:r>
          </a:p>
          <a:p>
            <a:r>
              <a:rPr lang="en-US" dirty="0"/>
              <a:t>BISON is available for free, but it is export controlled and requires a license agreement be signed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65EFA-665C-0641-A9B5-166D0D9E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166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A127-D61A-4646-9225-BD4B792B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 models the fuel behavior ranging from 1D to full 3D and uses FEM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C4F84-8FCE-1B4D-B192-CBF43681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DA26A8-8E30-0848-ADAD-E4C34984117E}"/>
              </a:ext>
            </a:extLst>
          </p:cNvPr>
          <p:cNvGrpSpPr/>
          <p:nvPr/>
        </p:nvGrpSpPr>
        <p:grpSpPr>
          <a:xfrm>
            <a:off x="2262245" y="210033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A054E6DD-DC39-294C-862B-1C5F040EF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BBEBC16-DB00-5C45-9D8A-A09D78FD6B95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Pressure is calculated using equation of state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Fully implemented implicit contact algorithm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Gap heat transfer model is used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Char char="•"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921F009-7C1B-7646-A9B2-7DE68DD3C3CA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CA99061-E2C0-304B-B8B3-EC6D94EEA50D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Fuel</a:t>
                </a:r>
              </a:p>
            </p:txBody>
          </p:sp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BAF136E8-A4C6-AA45-9C67-E5E246EA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7" name="Picture 16" descr="latex-image-1.pdf">
                <a:extLst>
                  <a:ext uri="{FF2B5EF4-FFF2-40B4-BE49-F238E27FC236}">
                    <a16:creationId xmlns:a16="http://schemas.microsoft.com/office/drawing/2014/main" id="{A6D0B184-3EB6-A946-839B-B0B1FE54C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98F751-AA14-194D-911F-240F02FE6BBE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8ED3D2-46DC-054B-B9C3-84ED7668859D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60BB85-654B-F841-AD64-F07786A5489E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C079A18-BD6E-BD48-A6D9-DF35499D88E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Cladding</a:t>
                </a:r>
              </a:p>
            </p:txBody>
          </p:sp>
          <p:pic>
            <p:nvPicPr>
              <p:cNvPr id="11" name="Picture 10" descr="latex-image-1.pdf">
                <a:extLst>
                  <a:ext uri="{FF2B5EF4-FFF2-40B4-BE49-F238E27FC236}">
                    <a16:creationId xmlns:a16="http://schemas.microsoft.com/office/drawing/2014/main" id="{B5A0A67C-8963-9744-9F68-70B99FAB9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2" name="Picture 11" descr="latex-image-1.pdf">
                <a:extLst>
                  <a:ext uri="{FF2B5EF4-FFF2-40B4-BE49-F238E27FC236}">
                    <a16:creationId xmlns:a16="http://schemas.microsoft.com/office/drawing/2014/main" id="{FDA47F00-3D33-7D46-A21C-287BB6C55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B4B05-9A83-5A42-ADC1-D9D8396DEFDA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2891B2-2B9E-E54C-9433-6B0A0682EBAD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Solved with FEM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5457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5229-D18C-4448-A166-6412AFC6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handle smeared or discrete pellets, asymmetric pellet geometry and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F8AE-556A-1E4E-88B7-0EFDCE2F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52AFA-A4F3-6746-85E0-C73BF82BF8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90" y="2949192"/>
            <a:ext cx="5898116" cy="2738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EF7CF-B603-454F-B12F-5BC18C5104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6620" y="2949192"/>
            <a:ext cx="6182453" cy="27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83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8CE63-585B-6607-3AF6-C80E38B6F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150D-58D0-53C8-EAF8-3356DAF08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of its unique 3D capability, BISON can model truly 3D fuel performance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DD9C5-F0B3-F15B-26A9-E91FB6950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5pellet_merged_fine_westpower_MPS_alt.mov">
            <a:hlinkClick r:id="" action="ppaction://media"/>
            <a:extLst>
              <a:ext uri="{FF2B5EF4-FFF2-40B4-BE49-F238E27FC236}">
                <a16:creationId xmlns:a16="http://schemas.microsoft.com/office/drawing/2014/main" id="{BFBED122-9A89-C1D1-3F63-8CED653BCA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3068" y="2154391"/>
            <a:ext cx="8136932" cy="457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0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8576-9217-2D45-8EDB-4754CAC8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24" y="605828"/>
            <a:ext cx="10972800" cy="583213"/>
          </a:xfrm>
        </p:spPr>
        <p:txBody>
          <a:bodyPr/>
          <a:lstStyle/>
          <a:p>
            <a:r>
              <a:rPr lang="en-US" dirty="0"/>
              <a:t>Other countries have other fuel performance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B8532-7A49-2546-90AF-AB309397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877E52-A7A3-6740-99CA-77CDD4A61A24}"/>
              </a:ext>
            </a:extLst>
          </p:cNvPr>
          <p:cNvGrpSpPr/>
          <p:nvPr/>
        </p:nvGrpSpPr>
        <p:grpSpPr>
          <a:xfrm>
            <a:off x="6142878" y="2050059"/>
            <a:ext cx="5475306" cy="4202113"/>
            <a:chOff x="4704123" y="2866698"/>
            <a:chExt cx="4439877" cy="32770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3BF637-8C0D-B44F-9A2C-2916DF2D2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4123" y="2866698"/>
              <a:ext cx="4237719" cy="2753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29FE0B-B108-3443-AF83-E580A877F6DA}"/>
                </a:ext>
              </a:extLst>
            </p:cNvPr>
            <p:cNvSpPr txBox="1"/>
            <p:nvPr/>
          </p:nvSpPr>
          <p:spPr>
            <a:xfrm>
              <a:off x="4766757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http://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www.materials.cea.fr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/en/PDF/PLEIADES-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Platform.pdf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8F0E340-CEBD-8661-148A-82E6A07324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4333" y="1189041"/>
            <a:ext cx="3565736" cy="563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28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8649-7225-14B4-B096-E4A9E116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OFFBEAT – new(</a:t>
            </a:r>
            <a:r>
              <a:rPr lang="en-US" dirty="0" err="1"/>
              <a:t>ish</a:t>
            </a:r>
            <a:r>
              <a:rPr lang="en-US" dirty="0"/>
              <a:t>)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D3E68-5B2F-E7E1-C58F-E3800B6CD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421821" cy="3965670"/>
          </a:xfrm>
        </p:spPr>
        <p:txBody>
          <a:bodyPr/>
          <a:lstStyle/>
          <a:p>
            <a:r>
              <a:rPr lang="en-US" sz="2200" dirty="0"/>
              <a:t>The </a:t>
            </a:r>
            <a:r>
              <a:rPr lang="en-US" sz="2200" dirty="0" err="1"/>
              <a:t>OpenFOAM</a:t>
            </a:r>
            <a:r>
              <a:rPr lang="en-US" sz="2200" dirty="0"/>
              <a:t> Fuel </a:t>
            </a:r>
            <a:r>
              <a:rPr lang="en-US" sz="2200" dirty="0" err="1"/>
              <a:t>BEhavior</a:t>
            </a:r>
            <a:r>
              <a:rPr lang="en-US" sz="2200" dirty="0"/>
              <a:t> Analysis Tool (OFFBEAT) is a multi-dimensional fuel performance code developed in Switzerland</a:t>
            </a:r>
          </a:p>
          <a:p>
            <a:r>
              <a:rPr lang="en-US" sz="2200" dirty="0"/>
              <a:t>The code can be used both for studying complex 2D or 3D local effects and for more traditional 1.5D base irradiation analyses</a:t>
            </a:r>
          </a:p>
          <a:p>
            <a:r>
              <a:rPr lang="en-US" sz="2200" dirty="0"/>
              <a:t>OFFBEAT is based on the open-source C++ library </a:t>
            </a:r>
            <a:r>
              <a:rPr lang="en-US" sz="2200" dirty="0" err="1"/>
              <a:t>OpenFOAM</a:t>
            </a:r>
            <a:r>
              <a:rPr lang="en-US" sz="2200" dirty="0"/>
              <a:t>, thus the governing equations are discretized with modern finite volume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7C5B4-1E61-C812-441D-5493064A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AFC2A2-CD8B-3414-1A49-7933E721AE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1007" y="3905099"/>
            <a:ext cx="3701393" cy="2542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1A8F3-FAF9-D764-AAD0-3BB7C66472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993" y="624448"/>
            <a:ext cx="1877848" cy="3396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6E3BEB-0251-9F05-9883-CD8DF55A4A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5696" y="1647526"/>
            <a:ext cx="3135586" cy="178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66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9FF8-A075-B2A8-5881-868FB2A8E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93756-67B8-E53B-4448-BF6D58F84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We developed analytical solutions for the stress in a pressurized cylinder with a thick wall </a:t>
            </a:r>
          </a:p>
          <a:p>
            <a:r>
              <a:rPr lang="en-US" sz="2200" dirty="0"/>
              <a:t>Increases in temperature cause most materials to expand, which is a strain that doesn’t inherently cause stress</a:t>
            </a:r>
          </a:p>
          <a:p>
            <a:r>
              <a:rPr lang="en-US" sz="2200" dirty="0"/>
              <a:t>Thermal expansion can cause stress when</a:t>
            </a:r>
          </a:p>
          <a:p>
            <a:pPr lvl="1"/>
            <a:r>
              <a:rPr lang="en-US" sz="2200" dirty="0"/>
              <a:t>Deformation is constrained, there are gradients in the expansion coefficient, there is a temperature gradient</a:t>
            </a:r>
          </a:p>
          <a:p>
            <a:r>
              <a:rPr lang="en-US" sz="2200" dirty="0"/>
              <a:t>We developed analytical equations for thermal stresses</a:t>
            </a:r>
          </a:p>
          <a:p>
            <a:pPr lvl="1"/>
            <a:r>
              <a:rPr lang="en-US" sz="2200" dirty="0"/>
              <a:t>in the cladding and in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618B0-67B0-3B14-26D1-0E5F8575B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1E8B-5A2A-9F4B-9C5C-EAB748EE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DF76-F96F-F240-B3FA-0B32646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Fuel performance codes are focused on predicting the center temperature of the pellet and the stress in the cladding</a:t>
            </a:r>
          </a:p>
          <a:p>
            <a:r>
              <a:rPr lang="en-US" dirty="0"/>
              <a:t>All fuel performance codes</a:t>
            </a:r>
          </a:p>
          <a:p>
            <a:pPr lvl="1"/>
            <a:r>
              <a:rPr lang="en-US" dirty="0"/>
              <a:t>Numerically model the temperature in the fuel</a:t>
            </a:r>
          </a:p>
          <a:p>
            <a:pPr lvl="1"/>
            <a:r>
              <a:rPr lang="en-US" dirty="0"/>
              <a:t>Numerically model the stress in the cladding</a:t>
            </a:r>
          </a:p>
          <a:p>
            <a:pPr lvl="1"/>
            <a:r>
              <a:rPr lang="en-US" dirty="0"/>
              <a:t>Consider gap pressure, closure, and heat transfer</a:t>
            </a:r>
          </a:p>
          <a:p>
            <a:r>
              <a:rPr lang="en-US" dirty="0"/>
              <a:t>The primary US codes are</a:t>
            </a:r>
          </a:p>
          <a:p>
            <a:pPr lvl="1"/>
            <a:r>
              <a:rPr lang="en-US" dirty="0"/>
              <a:t>FRAPCON – Steady state 1.5D, uses finite difference</a:t>
            </a:r>
          </a:p>
          <a:p>
            <a:pPr lvl="1"/>
            <a:r>
              <a:rPr lang="en-US" dirty="0"/>
              <a:t>FRAPTRAN – Transient 1.5D, uses finite difference</a:t>
            </a:r>
          </a:p>
          <a:p>
            <a:pPr lvl="1"/>
            <a:r>
              <a:rPr lang="en-US" dirty="0"/>
              <a:t>BISON – Steady or transient, 1D – 3D, uses finite 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E7E29-81BF-9141-92CE-FE69F20D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397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Material Property Evolution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6BD0F-ABBC-C14D-BC96-77BE126A74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83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much everything we have learned so far, nothing changes once the fuel and cladding reach steady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835DD-3111-FABF-75E2-46B8B14F9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2091559"/>
            <a:ext cx="5892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48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1941" y="2249860"/>
            <a:ext cx="3767442" cy="38788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9769" y="2249860"/>
            <a:ext cx="4291021" cy="40349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413679"/>
          </a:xfrm>
        </p:spPr>
        <p:txBody>
          <a:bodyPr/>
          <a:lstStyle/>
          <a:p>
            <a:r>
              <a:rPr lang="en-US" dirty="0"/>
              <a:t>Fuel is dynamic!</a:t>
            </a:r>
          </a:p>
        </p:txBody>
      </p:sp>
    </p:spTree>
    <p:extLst>
      <p:ext uri="{BB962C8B-B14F-4D97-AF65-F5344CB8AC3E}">
        <p14:creationId xmlns:p14="http://schemas.microsoft.com/office/powerpoint/2010/main" val="3448701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F143B-CF69-8C40-AB7C-96BADEC1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changes due to microstructure evolution during reactor operation must be considered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48EAC-B07C-0B4D-9A78-91859236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55F991-E476-2C40-BD95-C70A6F0E4210}"/>
              </a:ext>
            </a:extLst>
          </p:cNvPr>
          <p:cNvGrpSpPr>
            <a:grpSpLocks noChangeAspect="1"/>
          </p:cNvGrpSpPr>
          <p:nvPr/>
        </p:nvGrpSpPr>
        <p:grpSpPr>
          <a:xfrm>
            <a:off x="1718604" y="1990209"/>
            <a:ext cx="8741098" cy="4663440"/>
            <a:chOff x="1447760" y="1968501"/>
            <a:chExt cx="9120188" cy="4865687"/>
          </a:xfrm>
        </p:grpSpPr>
        <p:pic>
          <p:nvPicPr>
            <p:cNvPr id="5" name="Picture 30" descr="b473147c-527d-419f-a8d7-d3a9f3d71929.jpg">
              <a:extLst>
                <a:ext uri="{FF2B5EF4-FFF2-40B4-BE49-F238E27FC236}">
                  <a16:creationId xmlns:a16="http://schemas.microsoft.com/office/drawing/2014/main" id="{53B27BCA-3AB6-4544-A931-D08537092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985" y="3911601"/>
              <a:ext cx="1541463" cy="11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Left-Right Arrow 5">
              <a:extLst>
                <a:ext uri="{FF2B5EF4-FFF2-40B4-BE49-F238E27FC236}">
                  <a16:creationId xmlns:a16="http://schemas.microsoft.com/office/drawing/2014/main" id="{CD895D0E-2C71-5D4F-B743-BC7207E25B0F}"/>
                </a:ext>
              </a:extLst>
            </p:cNvPr>
            <p:cNvSpPr/>
            <p:nvPr/>
          </p:nvSpPr>
          <p:spPr bwMode="auto">
            <a:xfrm>
              <a:off x="2768560" y="1968501"/>
              <a:ext cx="7388225" cy="133350"/>
            </a:xfrm>
            <a:prstGeom prst="left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7" name="Straight Connector 5">
              <a:extLst>
                <a:ext uri="{FF2B5EF4-FFF2-40B4-BE49-F238E27FC236}">
                  <a16:creationId xmlns:a16="http://schemas.microsoft.com/office/drawing/2014/main" id="{FF37CD17-673D-474F-8AF2-2DC173D83F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826504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" name="Straight Connector 6">
              <a:extLst>
                <a:ext uri="{FF2B5EF4-FFF2-40B4-BE49-F238E27FC236}">
                  <a16:creationId xmlns:a16="http://schemas.microsoft.com/office/drawing/2014/main" id="{75BA7104-3BEC-8F49-9A57-9DE5739DED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245729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" name="Straight Connector 7">
              <a:extLst>
                <a:ext uri="{FF2B5EF4-FFF2-40B4-BE49-F238E27FC236}">
                  <a16:creationId xmlns:a16="http://schemas.microsoft.com/office/drawing/2014/main" id="{DD17C84E-773F-F24B-8032-24DDEB710C6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663367" y="2034382"/>
              <a:ext cx="13335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" name="Straight Connector 8">
              <a:extLst>
                <a:ext uri="{FF2B5EF4-FFF2-40B4-BE49-F238E27FC236}">
                  <a16:creationId xmlns:a16="http://schemas.microsoft.com/office/drawing/2014/main" id="{ED8E704A-0E54-6449-99B2-539E417A8C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082592" y="2034382"/>
              <a:ext cx="13335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15C75C-0894-AF4D-951B-64C683CDA8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8500229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2" name="Straight Connector 12">
              <a:extLst>
                <a:ext uri="{FF2B5EF4-FFF2-40B4-BE49-F238E27FC236}">
                  <a16:creationId xmlns:a16="http://schemas.microsoft.com/office/drawing/2014/main" id="{9A9526D6-27DC-F546-B4FC-6E26C9B4C4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9919454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E13CDAF-6A7A-0144-96B0-A6978E6332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2960" y="2300288"/>
              <a:ext cx="2632075" cy="4533900"/>
              <a:chOff x="2213503" y="2324100"/>
              <a:chExt cx="2631751" cy="453390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0471F4-2466-9146-BCB3-50B1C05013DB}"/>
                  </a:ext>
                </a:extLst>
              </p:cNvPr>
              <p:cNvSpPr txBox="1"/>
              <p:nvPr/>
            </p:nvSpPr>
            <p:spPr>
              <a:xfrm>
                <a:off x="2897632" y="2324100"/>
                <a:ext cx="1947622" cy="127793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Mid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diffusion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clustering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Fission gas segregation to GB and voids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Bubble nucleation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5" name="Group 28">
                <a:extLst>
                  <a:ext uri="{FF2B5EF4-FFF2-40B4-BE49-F238E27FC236}">
                    <a16:creationId xmlns:a16="http://schemas.microsoft.com/office/drawing/2014/main" id="{DC36340F-4E35-2344-B15F-A09C8A227AC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064801" y="3505200"/>
                <a:ext cx="1624013" cy="1890713"/>
                <a:chOff x="5925856" y="2306638"/>
                <a:chExt cx="1562581" cy="1820306"/>
              </a:xfrm>
            </p:grpSpPr>
            <p:pic>
              <p:nvPicPr>
                <p:cNvPr id="17" name="Picture 10">
                  <a:extLst>
                    <a:ext uri="{FF2B5EF4-FFF2-40B4-BE49-F238E27FC236}">
                      <a16:creationId xmlns:a16="http://schemas.microsoft.com/office/drawing/2014/main" id="{741D4D4D-25C7-A145-81A0-993E2FD4C7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lum bright="-12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7589" y="2306638"/>
                  <a:ext cx="1296988" cy="16414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" name="Text Box 11">
                  <a:extLst>
                    <a:ext uri="{FF2B5EF4-FFF2-40B4-BE49-F238E27FC236}">
                      <a16:creationId xmlns:a16="http://schemas.microsoft.com/office/drawing/2014/main" id="{68231320-218C-CD43-990A-4A7D5936F0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25856" y="3919538"/>
                  <a:ext cx="1562581" cy="207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295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Zinkle and Singh 2000</a:t>
                  </a:r>
                </a:p>
              </p:txBody>
            </p:sp>
          </p:grpSp>
          <p:pic>
            <p:nvPicPr>
              <p:cNvPr id="16" name="Picture 3" descr="fuel.pdf">
                <a:extLst>
                  <a:ext uri="{FF2B5EF4-FFF2-40B4-BE49-F238E27FC236}">
                    <a16:creationId xmlns:a16="http://schemas.microsoft.com/office/drawing/2014/main" id="{F04C9481-EA44-AF48-80C9-7CA6F9180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3503" y="5359400"/>
                <a:ext cx="2046288" cy="149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88C2DC-D90B-9744-853E-F4F6C408C7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1035" y="2300288"/>
              <a:ext cx="2471738" cy="4244975"/>
              <a:chOff x="4591264" y="2324100"/>
              <a:chExt cx="2471727" cy="424427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43EA9F-E619-4645-8B23-589E99792613}"/>
                  </a:ext>
                </a:extLst>
              </p:cNvPr>
              <p:cNvSpPr txBox="1"/>
              <p:nvPr/>
            </p:nvSpPr>
            <p:spPr>
              <a:xfrm>
                <a:off x="4845263" y="2324100"/>
                <a:ext cx="2217728" cy="127772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Late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Fission product swelling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Bubble percolation and fission gas release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creep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creep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22" name="Picture 33">
                <a:extLst>
                  <a:ext uri="{FF2B5EF4-FFF2-40B4-BE49-F238E27FC236}">
                    <a16:creationId xmlns:a16="http://schemas.microsoft.com/office/drawing/2014/main" id="{F954FF08-2648-4A4A-A50E-E26FCC17E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33936" y="3602038"/>
                <a:ext cx="1688747" cy="11869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Text Box 11">
                <a:extLst>
                  <a:ext uri="{FF2B5EF4-FFF2-40B4-BE49-F238E27FC236}">
                    <a16:creationId xmlns:a16="http://schemas.microsoft.com/office/drawing/2014/main" id="{FE88E69B-5C2E-8E44-AA1B-C0E9CE2EA7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1071" y="3426005"/>
                <a:ext cx="1258887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>
                    <a:ln>
                      <a:noFill/>
                    </a:ln>
                    <a:solidFill>
                      <a:srgbClr val="00295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Brohan 2000</a:t>
                </a:r>
              </a:p>
            </p:txBody>
          </p:sp>
          <p:pic>
            <p:nvPicPr>
              <p:cNvPr id="24" name="Picture 3">
                <a:extLst>
                  <a:ext uri="{FF2B5EF4-FFF2-40B4-BE49-F238E27FC236}">
                    <a16:creationId xmlns:a16="http://schemas.microsoft.com/office/drawing/2014/main" id="{373E02C0-D877-E642-B15D-392BCBF218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1264" y="5034845"/>
                <a:ext cx="1981200" cy="1533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5" name="TextBox 36">
              <a:extLst>
                <a:ext uri="{FF2B5EF4-FFF2-40B4-BE49-F238E27FC236}">
                  <a16:creationId xmlns:a16="http://schemas.microsoft.com/office/drawing/2014/main" id="{8EE877AE-5EC0-DB47-8CA3-DD449D1BD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7573" y="2101851"/>
              <a:ext cx="15271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Insertion in reactor</a:t>
              </a:r>
            </a:p>
          </p:txBody>
        </p:sp>
        <p:sp>
          <p:nvSpPr>
            <p:cNvPr id="26" name="TextBox 38">
              <a:extLst>
                <a:ext uri="{FF2B5EF4-FFF2-40B4-BE49-F238E27FC236}">
                  <a16:creationId xmlns:a16="http://schemas.microsoft.com/office/drawing/2014/main" id="{94F9C592-09A4-7541-8615-DD8D34B55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5510" y="2052638"/>
              <a:ext cx="1544638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Removal from reactor</a:t>
              </a:r>
            </a:p>
          </p:txBody>
        </p:sp>
        <p:pic>
          <p:nvPicPr>
            <p:cNvPr id="27" name="Picture 3">
              <a:extLst>
                <a:ext uri="{FF2B5EF4-FFF2-40B4-BE49-F238E27FC236}">
                  <a16:creationId xmlns:a16="http://schemas.microsoft.com/office/drawing/2014/main" id="{0F0A476F-7933-E743-9505-A857639661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985" y="5086351"/>
              <a:ext cx="2138363" cy="1087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" name="Group 32">
              <a:extLst>
                <a:ext uri="{FF2B5EF4-FFF2-40B4-BE49-F238E27FC236}">
                  <a16:creationId xmlns:a16="http://schemas.microsoft.com/office/drawing/2014/main" id="{ABE53636-9ADD-0D48-B0B8-3BAE047B49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2410" y="6164263"/>
              <a:ext cx="1509713" cy="661988"/>
              <a:chOff x="4861299" y="4871262"/>
              <a:chExt cx="4282701" cy="1849438"/>
            </a:xfrm>
          </p:grpSpPr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A2E651D9-C55A-0E44-87CC-B5C3058E83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299" y="4901425"/>
                <a:ext cx="1819275" cy="17478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3">
                <a:extLst>
                  <a:ext uri="{FF2B5EF4-FFF2-40B4-BE49-F238E27FC236}">
                    <a16:creationId xmlns:a16="http://schemas.microsoft.com/office/drawing/2014/main" id="{327E17C1-10C9-F240-8058-AA8A81C9CD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5800" y="5196700"/>
                <a:ext cx="838200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B5200742-01FF-C548-B36E-1FF0D6BA1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8824" y="4871262"/>
                <a:ext cx="1725475" cy="1849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FC4395-128D-7743-BE86-BC8DD9088360}"/>
                </a:ext>
              </a:extLst>
            </p:cNvPr>
            <p:cNvSpPr txBox="1"/>
            <p:nvPr/>
          </p:nvSpPr>
          <p:spPr>
            <a:xfrm>
              <a:off x="1447760" y="2798763"/>
              <a:ext cx="2009775" cy="11080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Fuel Fabrication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Sintered UO</a:t>
              </a:r>
              <a:r>
                <a:rPr kumimoji="0" lang="en-US" sz="11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Height 2 cm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Diameter 1 cm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~10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μm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grain size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Density &gt; 95%</a:t>
              </a:r>
            </a:p>
          </p:txBody>
        </p:sp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A8E2F91B-4A18-7E41-9861-23F434140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9360" y="4924426"/>
              <a:ext cx="19748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1200" cap="none" spc="0" normalizeH="0" baseline="0" noProof="0">
                  <a:ln>
                    <a:noFill/>
                  </a:ln>
                  <a:solidFill>
                    <a:srgbClr val="00295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From Pedro Peralta, ASU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E1805B-E1CA-A847-BB1F-98A1EB3E45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10498" y="2300288"/>
              <a:ext cx="2457450" cy="4464050"/>
              <a:chOff x="6641284" y="2324100"/>
              <a:chExt cx="2455986" cy="446353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35F58B-EADD-324E-8540-7DBD3A3440A6}"/>
                  </a:ext>
                </a:extLst>
              </p:cNvPr>
              <p:cNvSpPr txBox="1"/>
              <p:nvPr/>
            </p:nvSpPr>
            <p:spPr>
              <a:xfrm>
                <a:off x="6991912" y="2324100"/>
                <a:ext cx="2105358" cy="110794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failure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Pellet/cladding interaction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corrosion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fracture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36" name="Picture 1">
                <a:extLst>
                  <a:ext uri="{FF2B5EF4-FFF2-40B4-BE49-F238E27FC236}">
                    <a16:creationId xmlns:a16="http://schemas.microsoft.com/office/drawing/2014/main" id="{5072896E-25E1-C249-8C64-65076764E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6703" y="5273669"/>
                <a:ext cx="2334285" cy="15139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Text Box 11">
                <a:extLst>
                  <a:ext uri="{FF2B5EF4-FFF2-40B4-BE49-F238E27FC236}">
                    <a16:creationId xmlns:a16="http://schemas.microsoft.com/office/drawing/2014/main" id="{70B8F336-1129-FE4B-9332-BE2C7E1312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56463" y="5098349"/>
                <a:ext cx="1258887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>
                    <a:ln>
                      <a:noFill/>
                    </a:ln>
                    <a:solidFill>
                      <a:srgbClr val="00295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Santana et al. 2011</a:t>
                </a:r>
              </a:p>
            </p:txBody>
          </p:sp>
          <p:pic>
            <p:nvPicPr>
              <p:cNvPr id="38" name="Picture 2">
                <a:extLst>
                  <a:ext uri="{FF2B5EF4-FFF2-40B4-BE49-F238E27FC236}">
                    <a16:creationId xmlns:a16="http://schemas.microsoft.com/office/drawing/2014/main" id="{CFD9BD70-8612-774E-AF83-4B6F5C254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2991" y="3870638"/>
                <a:ext cx="1766314" cy="1292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41">
                <a:extLst>
                  <a:ext uri="{FF2B5EF4-FFF2-40B4-BE49-F238E27FC236}">
                    <a16:creationId xmlns:a16="http://schemas.microsoft.com/office/drawing/2014/main" id="{671313DD-97EC-9B40-9583-AE5B4E249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1284" y="3077570"/>
                <a:ext cx="2455986" cy="760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A5DD57E-9860-3A44-AF56-7E1A3C0A8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1098" y="2300288"/>
              <a:ext cx="1880879" cy="2726740"/>
              <a:chOff x="1280818" y="2324100"/>
              <a:chExt cx="1880489" cy="272637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1D9FCF-70C7-EC45-BE65-EA90AFD798FF}"/>
                  </a:ext>
                </a:extLst>
              </p:cNvPr>
              <p:cNvSpPr txBox="1"/>
              <p:nvPr/>
            </p:nvSpPr>
            <p:spPr>
              <a:xfrm>
                <a:off x="1280818" y="2324100"/>
                <a:ext cx="1842705" cy="127776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Early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Thermal expansion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Fracture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and fission gas generation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Densification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42" name="Picture 4">
                <a:extLst>
                  <a:ext uri="{FF2B5EF4-FFF2-40B4-BE49-F238E27FC236}">
                    <a16:creationId xmlns:a16="http://schemas.microsoft.com/office/drawing/2014/main" id="{0FC71743-6082-654A-A5C3-70EA133E9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0449" y="3462773"/>
                <a:ext cx="1570858" cy="15877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983182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9782-6677-D548-9076-64ABF22FD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properties and performance of a material are a result of factors across various length scales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866BF-9A37-204D-8E84-4B6AEB25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33C84F-9B38-A84C-8943-3D4F4CB3A014}"/>
              </a:ext>
            </a:extLst>
          </p:cNvPr>
          <p:cNvGrpSpPr/>
          <p:nvPr/>
        </p:nvGrpSpPr>
        <p:grpSpPr>
          <a:xfrm>
            <a:off x="979623" y="4636846"/>
            <a:ext cx="1809045" cy="1580666"/>
            <a:chOff x="159173" y="2418285"/>
            <a:chExt cx="1809045" cy="1580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294648-EEE7-D74A-906E-28EA13EA3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6438" y="2674777"/>
              <a:ext cx="1402066" cy="13241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79C897-B606-C745-8E9B-A6FE8E57576D}"/>
                </a:ext>
              </a:extLst>
            </p:cNvPr>
            <p:cNvSpPr txBox="1"/>
            <p:nvPr/>
          </p:nvSpPr>
          <p:spPr>
            <a:xfrm>
              <a:off x="159173" y="2418285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Chemical bonds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29BB17C-BF68-B74A-B488-DF25D06E44D7}"/>
              </a:ext>
            </a:extLst>
          </p:cNvPr>
          <p:cNvGrpSpPr/>
          <p:nvPr/>
        </p:nvGrpSpPr>
        <p:grpSpPr>
          <a:xfrm>
            <a:off x="2575269" y="4054472"/>
            <a:ext cx="1809045" cy="1677731"/>
            <a:chOff x="1828545" y="2875129"/>
            <a:chExt cx="1809045" cy="16777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564F68-7C63-2A46-94D1-6C0CB71D3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8218" y="3211151"/>
              <a:ext cx="1415305" cy="134170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8F60F4-937D-8349-AE7B-443AAEF88BE0}"/>
                </a:ext>
              </a:extLst>
            </p:cNvPr>
            <p:cNvSpPr txBox="1"/>
            <p:nvPr/>
          </p:nvSpPr>
          <p:spPr>
            <a:xfrm>
              <a:off x="1828545" y="2875129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Crystal structure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0D9EFD-4FAF-A84F-A211-D209A7186E23}"/>
              </a:ext>
            </a:extLst>
          </p:cNvPr>
          <p:cNvGrpSpPr/>
          <p:nvPr/>
        </p:nvGrpSpPr>
        <p:grpSpPr>
          <a:xfrm>
            <a:off x="4165231" y="3629552"/>
            <a:ext cx="1809045" cy="1609733"/>
            <a:chOff x="3481148" y="3368232"/>
            <a:chExt cx="1809045" cy="16097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18EE8A-C71A-E843-B087-29B57C302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37590" y="3695436"/>
              <a:ext cx="1411668" cy="12825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60E909-1969-3A42-AF04-24B7BE07EC52}"/>
                </a:ext>
              </a:extLst>
            </p:cNvPr>
            <p:cNvSpPr txBox="1"/>
            <p:nvPr/>
          </p:nvSpPr>
          <p:spPr>
            <a:xfrm>
              <a:off x="3481148" y="3368232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Defect interactions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4C1C07-0680-D547-A9B1-3B4B15CAD1EC}"/>
              </a:ext>
            </a:extLst>
          </p:cNvPr>
          <p:cNvGrpSpPr/>
          <p:nvPr/>
        </p:nvGrpSpPr>
        <p:grpSpPr>
          <a:xfrm>
            <a:off x="5910255" y="3079174"/>
            <a:ext cx="1809045" cy="1892203"/>
            <a:chOff x="5148292" y="3727948"/>
            <a:chExt cx="1809045" cy="189220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1897E9-E60B-844B-951A-CB4F27F6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0193" y="4066502"/>
              <a:ext cx="1553649" cy="155364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B387BB-353F-7042-BF42-01CCDAD636CA}"/>
                </a:ext>
              </a:extLst>
            </p:cNvPr>
            <p:cNvSpPr txBox="1"/>
            <p:nvPr/>
          </p:nvSpPr>
          <p:spPr>
            <a:xfrm>
              <a:off x="5148292" y="3727948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Microstructure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667543-2955-5C4C-851A-3A513156A3EC}"/>
              </a:ext>
            </a:extLst>
          </p:cNvPr>
          <p:cNvGrpSpPr/>
          <p:nvPr/>
        </p:nvGrpSpPr>
        <p:grpSpPr>
          <a:xfrm>
            <a:off x="7797180" y="2194503"/>
            <a:ext cx="1895676" cy="2239916"/>
            <a:chOff x="7041351" y="4010134"/>
            <a:chExt cx="1895676" cy="2239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AAC0F9-3C47-4643-A0FF-4D1EE151F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1351" y="4828293"/>
              <a:ext cx="1895676" cy="14217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F38310-8652-2846-89B8-B2750F0ECF7B}"/>
                </a:ext>
              </a:extLst>
            </p:cNvPr>
            <p:cNvSpPr txBox="1"/>
            <p:nvPr/>
          </p:nvSpPr>
          <p:spPr>
            <a:xfrm>
              <a:off x="7127982" y="4010134"/>
              <a:ext cx="18090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Material properties and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858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6D35-DF13-804A-9E6E-5B1374B4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crystal structure of a material is the shape of the ordered structure of the atoms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21A42-FBE0-E449-8D18-3B3CC1BBD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9176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atoms of many materials form an organized lattice, these are called </a:t>
            </a:r>
            <a:r>
              <a:rPr lang="en-US" b="1" dirty="0"/>
              <a:t>crystalline materials. </a:t>
            </a:r>
            <a:r>
              <a:rPr lang="en-US" dirty="0"/>
              <a:t>All reactor materials are crystalline.</a:t>
            </a:r>
          </a:p>
          <a:p>
            <a:r>
              <a:rPr lang="en-US" dirty="0"/>
              <a:t>The configuration of the atoms in the lattice impacts the properties of the material (density, thermal expansion coefficient, elastic modulus, etc.)</a:t>
            </a:r>
          </a:p>
          <a:p>
            <a:r>
              <a:rPr lang="en-US" dirty="0"/>
              <a:t>All major light water nuclear materials are either cubic or hexagonal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B7515-2537-BA49-A57C-8D2728B9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09707A-357E-7645-9AA1-CC491A335D15}"/>
              </a:ext>
            </a:extLst>
          </p:cNvPr>
          <p:cNvGrpSpPr/>
          <p:nvPr/>
        </p:nvGrpSpPr>
        <p:grpSpPr>
          <a:xfrm>
            <a:off x="5898776" y="2626782"/>
            <a:ext cx="6057361" cy="3238266"/>
            <a:chOff x="372537" y="1661790"/>
            <a:chExt cx="8517672" cy="48750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F5B404-2EFC-034D-83C5-157E0CC21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2537" y="1708825"/>
              <a:ext cx="6209297" cy="47395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4B097F-C355-E142-A153-D054411D7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9009" y="3077146"/>
              <a:ext cx="1398284" cy="13982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3722F1-8C9D-CE4B-8BC2-F8CE93CCF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58491" y="4447209"/>
              <a:ext cx="1658004" cy="18335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A9238B-F1AF-EC4D-B23E-19DEA1F44D30}"/>
                </a:ext>
              </a:extLst>
            </p:cNvPr>
            <p:cNvSpPr txBox="1"/>
            <p:nvPr/>
          </p:nvSpPr>
          <p:spPr>
            <a:xfrm>
              <a:off x="6779187" y="6189316"/>
              <a:ext cx="2111022" cy="347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(d) Hexagonal close packed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0D3F73-9431-EA46-851C-8CFE96FFB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80788" y="1661790"/>
              <a:ext cx="1312419" cy="1439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173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D0EE-F09D-034E-9DF6-73865580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Crystalline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0F83E-BC1F-EE4E-B7D4-FF32EFD94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52682" cy="3965670"/>
          </a:xfrm>
        </p:spPr>
        <p:txBody>
          <a:bodyPr/>
          <a:lstStyle/>
          <a:p>
            <a:r>
              <a:rPr lang="en-US" dirty="0"/>
              <a:t>In crystalline materials, the lattices are not perfect, they have defects</a:t>
            </a:r>
          </a:p>
          <a:p>
            <a:r>
              <a:rPr lang="en-US" dirty="0"/>
              <a:t>Defects can be 0D, 1D, 2D, 3D</a:t>
            </a:r>
          </a:p>
          <a:p>
            <a:r>
              <a:rPr lang="en-US" dirty="0"/>
              <a:t>The interactions between defects seriously impact material properties and how they perform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11E8-1778-EA4B-8FB3-9C5737B0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CBE4A-482A-E442-BC2C-1B6E696598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9420" y="2160495"/>
            <a:ext cx="5751967" cy="35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96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FE18-22D9-E44F-98F7-548EC2BD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3AF1A-5AEF-5F43-B684-805A6222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13929" cy="40520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Point defects (zero-dimensional defects) are lattice imperfections related to one or two lattice sites</a:t>
            </a:r>
          </a:p>
          <a:p>
            <a:r>
              <a:rPr lang="en-US" dirty="0"/>
              <a:t>There are several types of point defects</a:t>
            </a:r>
          </a:p>
          <a:p>
            <a:pPr lvl="1"/>
            <a:r>
              <a:rPr lang="en-US" b="1" dirty="0"/>
              <a:t>Vacancies</a:t>
            </a:r>
            <a:endParaRPr lang="en-US" dirty="0"/>
          </a:p>
          <a:p>
            <a:pPr lvl="1"/>
            <a:r>
              <a:rPr lang="en-US" b="1" dirty="0"/>
              <a:t>Self interstitial atoms (SIA) </a:t>
            </a:r>
          </a:p>
          <a:p>
            <a:pPr lvl="1"/>
            <a:r>
              <a:rPr lang="en-US" b="1" dirty="0"/>
              <a:t>Interstitial impurity atoms</a:t>
            </a:r>
            <a:endParaRPr lang="en-US" dirty="0"/>
          </a:p>
          <a:p>
            <a:pPr lvl="1"/>
            <a:r>
              <a:rPr lang="en-US" b="1" dirty="0"/>
              <a:t>Substitutional impurity atoms</a:t>
            </a:r>
            <a:r>
              <a:rPr lang="en-US" dirty="0"/>
              <a:t> </a:t>
            </a:r>
          </a:p>
          <a:p>
            <a:r>
              <a:rPr lang="en-US" dirty="0"/>
              <a:t>Point defects control the mobility of atoms and, therefore influence all processes that depend on diffusion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C0363-E320-F849-9FBC-65065EE22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FE120-70D3-6D4F-9AED-31DC3EC5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325" y="1968501"/>
            <a:ext cx="3209745" cy="43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04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1A83-89A5-0441-8CD0-A82DEF4C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BE798-9024-5249-97C4-41C7CB382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18729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Vacancies and interstitials form naturally in materials</a:t>
            </a:r>
          </a:p>
          <a:p>
            <a:r>
              <a:rPr lang="en-US" dirty="0"/>
              <a:t>Extra atoms can sit on a surface, creating a vacancy, or a surface can have a missing atom, creating a self interstitial atom (SIA)</a:t>
            </a:r>
          </a:p>
          <a:p>
            <a:r>
              <a:rPr lang="en-US" dirty="0"/>
              <a:t>We define the number of vacancies or interstitials in terms of a concentration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There exists an equilibrium concentration of point defects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D77D4-323B-934F-81F5-5C827E283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6195ACD-DAB4-A544-AAF6-45A5EDF7FA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6185" y="4567393"/>
          <a:ext cx="2788043" cy="544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94591" imgH="406224" progId="Equation.3">
                  <p:embed/>
                </p:oleObj>
              </mc:Choice>
              <mc:Fallback>
                <p:oleObj name="Equation" r:id="rId3" imgW="2094591" imgH="406224" progId="Equation.3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16195ACD-DAB4-A544-AAF6-45A5EDF7FA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185" y="4567393"/>
                        <a:ext cx="2788043" cy="5449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1977E77-A589-D844-BB75-02022A8D42E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074" y="1195743"/>
            <a:ext cx="3887083" cy="267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554BF-232C-DA46-B9AB-3A8F5F48DBB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146" y="3868430"/>
            <a:ext cx="3905769" cy="2487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A5154A-D484-2C41-A011-FB98878380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875333" y="5721259"/>
            <a:ext cx="2184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26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NUMERICAL THERMO-Mechanics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6BD0F-ABBC-C14D-BC96-77BE126A74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445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064B2-01A3-6A46-A6C4-75E208EE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damage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E6B6A-28EC-2F4D-8F74-69F99D6FE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173415" cy="3965670"/>
          </a:xfrm>
        </p:spPr>
        <p:txBody>
          <a:bodyPr/>
          <a:lstStyle/>
          <a:p>
            <a:r>
              <a:rPr lang="en-US" dirty="0"/>
              <a:t>Ionizing radiation can introduce defects into the crystal lattice, called radiation damage</a:t>
            </a:r>
          </a:p>
          <a:p>
            <a:r>
              <a:rPr lang="en-US" dirty="0"/>
              <a:t>PKA collisions create a collision cascade, which results in the generation of defects (point and clusters)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699BF-A43B-F24C-88F4-12324B699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76239-C1D2-804A-BF47-11B23244BB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529796" y="2440355"/>
            <a:ext cx="3774831" cy="2831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B49E4F-FEDE-2347-96D0-29F8D9C49BB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124" y="2358440"/>
            <a:ext cx="3632534" cy="29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4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0622-6846-494D-96AD-4BBCF158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solve the temperature and the displacement vector for the full thermomechanical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3731-D237-6E40-B8E7-DFA382F01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31989"/>
            <a:ext cx="5766486" cy="3494176"/>
          </a:xfrm>
        </p:spPr>
        <p:txBody>
          <a:bodyPr/>
          <a:lstStyle/>
          <a:p>
            <a:r>
              <a:rPr lang="en-US" dirty="0"/>
              <a:t>T impacts the value of </a:t>
            </a:r>
            <a:r>
              <a:rPr lang="en-US" b="1" dirty="0"/>
              <a:t>u</a:t>
            </a:r>
            <a:r>
              <a:rPr lang="en-US" dirty="0"/>
              <a:t> through thermal expansion</a:t>
            </a:r>
          </a:p>
          <a:p>
            <a:r>
              <a:rPr lang="en-US" b="1" dirty="0"/>
              <a:t>u</a:t>
            </a:r>
            <a:r>
              <a:rPr lang="en-US" dirty="0"/>
              <a:t> impacts the value of T through changes in the thickness of the gap</a:t>
            </a:r>
          </a:p>
          <a:p>
            <a:r>
              <a:rPr lang="en-US" dirty="0"/>
              <a:t>The value for T evolves with time</a:t>
            </a:r>
          </a:p>
          <a:p>
            <a:r>
              <a:rPr lang="en-US" dirty="0"/>
              <a:t>The value for </a:t>
            </a:r>
            <a:r>
              <a:rPr lang="en-US" b="1" dirty="0"/>
              <a:t>u</a:t>
            </a:r>
            <a:r>
              <a:rPr lang="en-US" dirty="0"/>
              <a:t> also evolves with time, even though there is not time in its PDE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9F151-E6A0-0448-B236-4E85D18F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0B1F5CE-4DCA-9443-8332-BB6C7ED18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7592" y="2245482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1C56C1B-77BC-824D-B466-E3E635DA3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8321" y="372006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B3C5551-3A5E-C045-B6E6-83B8297D2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697" y="4143330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7F6208A-9AEF-4147-A40A-40A8A79DC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1242" y="3107622"/>
            <a:ext cx="2730500" cy="279400"/>
          </a:xfrm>
          <a:prstGeom prst="rect">
            <a:avLst/>
          </a:prstGeom>
        </p:spPr>
      </p:pic>
      <p:pic>
        <p:nvPicPr>
          <p:cNvPr id="9" name="Picture 7" descr="temp_3Dslice.png">
            <a:extLst>
              <a:ext uri="{FF2B5EF4-FFF2-40B4-BE49-F238E27FC236}">
                <a16:creationId xmlns:a16="http://schemas.microsoft.com/office/drawing/2014/main" id="{746AB87E-65F3-E344-90FC-9563BE8239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 rot="5400000">
            <a:off x="7844683" y="3672723"/>
            <a:ext cx="1912834" cy="381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139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14A9-68E9-1D42-B724-D8ADC1FC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tool for solving all thermomechanics problems is the finite element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2411-E12E-A64D-899F-E3AD1AEF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47FCFA-CC75-1440-BDFD-C99D3807B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Finite difference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Volume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 solve the mechanics equations</a:t>
            </a:r>
          </a:p>
          <a:p>
            <a:pPr lvl="1"/>
            <a:r>
              <a:rPr lang="en-US" dirty="0" err="1"/>
              <a:t>Eqns</a:t>
            </a:r>
            <a:r>
              <a:rPr lang="en-US" dirty="0"/>
              <a:t> derived from fluid dynamics</a:t>
            </a:r>
          </a:p>
          <a:p>
            <a:r>
              <a:rPr lang="en-US" b="1" dirty="0"/>
              <a:t>Finite Element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 solve the mechanics equations</a:t>
            </a:r>
          </a:p>
          <a:p>
            <a:pPr lvl="1"/>
            <a:r>
              <a:rPr lang="en-US" dirty="0"/>
              <a:t>Can handle any geometry</a:t>
            </a:r>
          </a:p>
          <a:p>
            <a:pPr lvl="1"/>
            <a:r>
              <a:rPr lang="en-US" dirty="0"/>
              <a:t>Can handle any boundary condition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B9A1F-583C-3D40-945A-AD1295D61E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546" y="4689161"/>
            <a:ext cx="1348927" cy="123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23184F-C825-9647-97C6-AAAF641F11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0462" y="3521988"/>
            <a:ext cx="2492163" cy="830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A6AE9-23C2-AA42-8078-17E95B6C8FB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547" y="2160495"/>
            <a:ext cx="1850394" cy="11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22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962A-35BB-694D-82D5-03EE338A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1D thermomechanics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9D10-B6CC-C846-8BF6-D5F2595E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322447"/>
            <a:ext cx="10972800" cy="2803717"/>
          </a:xfrm>
        </p:spPr>
        <p:txBody>
          <a:bodyPr/>
          <a:lstStyle/>
          <a:p>
            <a:r>
              <a:rPr lang="en-US" dirty="0"/>
              <a:t>The initial temperature is set to 273 K</a:t>
            </a:r>
          </a:p>
          <a:p>
            <a:r>
              <a:rPr lang="en-US" dirty="0"/>
              <a:t>We will take 50 time steps of 0.5 s</a:t>
            </a:r>
          </a:p>
          <a:p>
            <a:r>
              <a:rPr lang="en-US" dirty="0"/>
              <a:t>The full power of Q = 450 begins at time t = 0.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material properties are used for both the thermal and mechanics equations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1565D-DFBB-7249-889F-09B0E56D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A06F0-6A65-4F44-8013-B16353B97CC9}"/>
              </a:ext>
            </a:extLst>
          </p:cNvPr>
          <p:cNvGrpSpPr/>
          <p:nvPr/>
        </p:nvGrpSpPr>
        <p:grpSpPr>
          <a:xfrm>
            <a:off x="3671662" y="2160495"/>
            <a:ext cx="3944913" cy="911639"/>
            <a:chOff x="2957554" y="1819492"/>
            <a:chExt cx="3944913" cy="9116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647CD34-1E9D-DD4E-BFF9-49C64B7600B1}"/>
                </a:ext>
              </a:extLst>
            </p:cNvPr>
            <p:cNvCxnSpPr/>
            <p:nvPr/>
          </p:nvCxnSpPr>
          <p:spPr>
            <a:xfrm>
              <a:off x="4025972" y="1918574"/>
              <a:ext cx="0" cy="72959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056618-7B08-4247-A1F2-FCA0468CD5E9}"/>
                </a:ext>
              </a:extLst>
            </p:cNvPr>
            <p:cNvCxnSpPr/>
            <p:nvPr/>
          </p:nvCxnSpPr>
          <p:spPr>
            <a:xfrm flipV="1">
              <a:off x="4025972" y="2251847"/>
              <a:ext cx="18013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397693-A0AB-EB4E-90A4-2CF28A10C315}"/>
                </a:ext>
              </a:extLst>
            </p:cNvPr>
            <p:cNvCxnSpPr/>
            <p:nvPr/>
          </p:nvCxnSpPr>
          <p:spPr>
            <a:xfrm flipH="1">
              <a:off x="4025972" y="2440277"/>
              <a:ext cx="360979" cy="0"/>
            </a:xfrm>
            <a:prstGeom prst="line">
              <a:avLst/>
            </a:prstGeom>
            <a:ln>
              <a:prstDash val="solid"/>
              <a:headEnd type="arrow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3BAE7-F2DF-F54C-949B-650C852C1A00}"/>
                </a:ext>
              </a:extLst>
            </p:cNvPr>
            <p:cNvSpPr txBox="1"/>
            <p:nvPr/>
          </p:nvSpPr>
          <p:spPr>
            <a:xfrm>
              <a:off x="4025972" y="2361799"/>
              <a:ext cx="558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94ED66-9621-504F-987B-2BEEB2687FB5}"/>
                </a:ext>
              </a:extLst>
            </p:cNvPr>
            <p:cNvSpPr txBox="1"/>
            <p:nvPr/>
          </p:nvSpPr>
          <p:spPr>
            <a:xfrm>
              <a:off x="4656437" y="1819492"/>
              <a:ext cx="79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6FF235-F268-544C-B2D2-B7B99DDCE872}"/>
                </a:ext>
              </a:extLst>
            </p:cNvPr>
            <p:cNvSpPr txBox="1"/>
            <p:nvPr/>
          </p:nvSpPr>
          <p:spPr>
            <a:xfrm>
              <a:off x="2957554" y="1936195"/>
              <a:ext cx="10684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/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= 0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FDA636-37DE-9A43-8137-4043491BC71E}"/>
                </a:ext>
              </a:extLst>
            </p:cNvPr>
            <p:cNvSpPr txBox="1"/>
            <p:nvPr/>
          </p:nvSpPr>
          <p:spPr>
            <a:xfrm>
              <a:off x="5692197" y="1935470"/>
              <a:ext cx="1210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=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</a:t>
              </a:r>
              <a:endPara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du</a:t>
              </a:r>
              <a:r>
                <a:rPr kumimoji="0" lang="en-US" sz="1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/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dr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309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A359-49A4-764A-9F23-75415DA2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to analytical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649A6-A0E3-F74C-B165-131B06A9A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8603" cy="3965670"/>
          </a:xfrm>
        </p:spPr>
        <p:txBody>
          <a:bodyPr/>
          <a:lstStyle/>
          <a:p>
            <a:r>
              <a:rPr lang="en-US" dirty="0"/>
              <a:t>If we use a constant thermal conductivity, analytical 1D model matches very well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k is a function of temperature, there is a difference between the FEM and analytical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DBADC-CDD6-674D-93D5-34825396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DD2DA-A49E-2E47-903A-E1E50B27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67" y="900114"/>
            <a:ext cx="3752333" cy="281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97D8E-85EE-8244-BB27-F22BDE95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066" y="3714364"/>
            <a:ext cx="3752333" cy="28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51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442D-B985-9E44-ADBB-3882D416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available tools for solving coupled thermomechanical problems with FEM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4E2D1-032E-A24E-B89C-DFB5C4B5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tools</a:t>
            </a:r>
          </a:p>
          <a:p>
            <a:pPr lvl="1"/>
            <a:r>
              <a:rPr lang="en-US" dirty="0"/>
              <a:t>ABAQUS</a:t>
            </a:r>
          </a:p>
          <a:p>
            <a:pPr lvl="1"/>
            <a:r>
              <a:rPr lang="en-US" dirty="0"/>
              <a:t>ANSYS</a:t>
            </a:r>
          </a:p>
          <a:p>
            <a:pPr lvl="1"/>
            <a:r>
              <a:rPr lang="en-US" dirty="0"/>
              <a:t>COMSOL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MOOSE </a:t>
            </a:r>
          </a:p>
          <a:p>
            <a:r>
              <a:rPr lang="en-US" dirty="0"/>
              <a:t>NRC-based</a:t>
            </a:r>
          </a:p>
          <a:p>
            <a:pPr lvl="1"/>
            <a:r>
              <a:rPr lang="en-US" dirty="0"/>
              <a:t>FRAPCON/FRAPTRAN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B8392-FBE0-F645-87F7-D47C3C4C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E10AA-0C9C-6242-876D-0D3B50C272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8390" y="4492168"/>
            <a:ext cx="2317229" cy="16339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BC1A68B-97D7-0C4E-8D51-52042F133B58}"/>
              </a:ext>
            </a:extLst>
          </p:cNvPr>
          <p:cNvGrpSpPr/>
          <p:nvPr/>
        </p:nvGrpSpPr>
        <p:grpSpPr>
          <a:xfrm>
            <a:off x="8322161" y="2198687"/>
            <a:ext cx="2948287" cy="1681557"/>
            <a:chOff x="5650186" y="1629911"/>
            <a:chExt cx="2948287" cy="16815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E04CB8-01D1-9D4A-B8A7-C70B3192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0186" y="1629911"/>
              <a:ext cx="2600054" cy="16815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6B4E23-AA86-4F48-9662-2E553EA7F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7033" y="1936191"/>
              <a:ext cx="1341440" cy="24122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61F98E-4FF0-1946-B12A-039253E812CE}"/>
              </a:ext>
            </a:extLst>
          </p:cNvPr>
          <p:cNvGrpSpPr/>
          <p:nvPr/>
        </p:nvGrpSpPr>
        <p:grpSpPr>
          <a:xfrm>
            <a:off x="5298366" y="2497626"/>
            <a:ext cx="2551479" cy="1645704"/>
            <a:chOff x="3098707" y="2598744"/>
            <a:chExt cx="2551479" cy="164570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EBD1-B33D-5442-8DA0-26D66801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8707" y="2598744"/>
              <a:ext cx="2551479" cy="16457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0A1939-CEBD-0A44-B808-2CFD84952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2219" y="2741261"/>
              <a:ext cx="1826262" cy="166235"/>
            </a:xfrm>
            <a:prstGeom prst="rect">
              <a:avLst/>
            </a:prstGeom>
          </p:spPr>
        </p:pic>
      </p:grpSp>
      <p:pic>
        <p:nvPicPr>
          <p:cNvPr id="12" name="Picture 11" descr="moose.png">
            <a:extLst>
              <a:ext uri="{FF2B5EF4-FFF2-40B4-BE49-F238E27FC236}">
                <a16:creationId xmlns:a16="http://schemas.microsoft.com/office/drawing/2014/main" id="{4FA11361-B8E5-F246-8CA2-9932A066C97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357" y="4815430"/>
            <a:ext cx="2480732" cy="8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36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1846</Words>
  <Application>Microsoft Macintosh PowerPoint</Application>
  <PresentationFormat>Widescreen</PresentationFormat>
  <Paragraphs>318</Paragraphs>
  <Slides>40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Aptos</vt:lpstr>
      <vt:lpstr>Arial</vt:lpstr>
      <vt:lpstr>Calibri</vt:lpstr>
      <vt:lpstr>Times New Roman</vt:lpstr>
      <vt:lpstr>NCStateU-horizontal-left-logo</vt:lpstr>
      <vt:lpstr>Equation</vt:lpstr>
      <vt:lpstr>Nuclear Fuel Performance</vt:lpstr>
      <vt:lpstr>Notes</vt:lpstr>
      <vt:lpstr>Last Time</vt:lpstr>
      <vt:lpstr>NUMERICAL THERMO-Mechanics</vt:lpstr>
      <vt:lpstr>Now we can solve the temperature and the displacement vector for the full thermomechanical problem</vt:lpstr>
      <vt:lpstr>The primary tool for solving all thermomechanics problems is the finite element method</vt:lpstr>
      <vt:lpstr>The 1D thermomechanics problem definition</vt:lpstr>
      <vt:lpstr>Comparison to analytical theory</vt:lpstr>
      <vt:lpstr>There are various available tools for solving coupled thermomechanical problems with FEM</vt:lpstr>
      <vt:lpstr>The purpose of a fuel performance code is to simulate and evaluate fuel rod behavior</vt:lpstr>
      <vt:lpstr>How are fuel performance codes used?</vt:lpstr>
      <vt:lpstr>A fuel performance code must be able to predict:</vt:lpstr>
      <vt:lpstr>The primary focus is solving the thermomechanical problem</vt:lpstr>
      <vt:lpstr>Various approaches to model the fuel rod</vt:lpstr>
      <vt:lpstr>Early fuel performance codes were made for either steady state or transient operation</vt:lpstr>
      <vt:lpstr>Start with FRAPCON</vt:lpstr>
      <vt:lpstr>FRAPCON Flow Chart</vt:lpstr>
      <vt:lpstr>FRAPTRAN</vt:lpstr>
      <vt:lpstr>FALCON</vt:lpstr>
      <vt:lpstr>FALCON</vt:lpstr>
      <vt:lpstr>FALCON is a 2D transient and steady state code</vt:lpstr>
      <vt:lpstr>FALCON can predict the fuel performance in axisymmetric RZ space or in Rθ space</vt:lpstr>
      <vt:lpstr>BISON</vt:lpstr>
      <vt:lpstr>BISON</vt:lpstr>
      <vt:lpstr>BISON models the fuel behavior ranging from 1D to full 3D and uses FEM</vt:lpstr>
      <vt:lpstr>Can handle smeared or discrete pellets, asymmetric pellet geometry and deformation</vt:lpstr>
      <vt:lpstr>Because of its unique 3D capability, BISON can model truly 3D fuel performance problems</vt:lpstr>
      <vt:lpstr>Other countries have other fuel performance codes</vt:lpstr>
      <vt:lpstr>OFFBEAT – new(ish) tool</vt:lpstr>
      <vt:lpstr>Summary</vt:lpstr>
      <vt:lpstr>Material Property Evolution</vt:lpstr>
      <vt:lpstr>Pretty much everything we have learned so far, nothing changes once the fuel and cladding reach steady state</vt:lpstr>
      <vt:lpstr>Fuel is dynamic!</vt:lpstr>
      <vt:lpstr>Property changes due to microstructure evolution during reactor operation must be considered</vt:lpstr>
      <vt:lpstr>The properties and performance of a material are a result of factors across various length scales</vt:lpstr>
      <vt:lpstr>The crystal structure of a material is the shape of the ordered structure of the atoms</vt:lpstr>
      <vt:lpstr>Crystalline materials</vt:lpstr>
      <vt:lpstr>Point defects</vt:lpstr>
      <vt:lpstr>Point defects</vt:lpstr>
      <vt:lpstr>Radiation damage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THERMO-Mechanics</dc:title>
  <dc:creator>Benjamin W. Beeler</dc:creator>
  <cp:lastModifiedBy>Benjamin Beeler</cp:lastModifiedBy>
  <cp:revision>26</cp:revision>
  <dcterms:created xsi:type="dcterms:W3CDTF">2024-02-08T20:22:30Z</dcterms:created>
  <dcterms:modified xsi:type="dcterms:W3CDTF">2025-02-13T14:28:17Z</dcterms:modified>
</cp:coreProperties>
</file>